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0" r:id="rId1"/>
  </p:sldMasterIdLst>
  <p:notesMasterIdLst>
    <p:notesMasterId r:id="rId12"/>
  </p:notesMasterIdLst>
  <p:sldIdLst>
    <p:sldId id="256" r:id="rId2"/>
    <p:sldId id="267" r:id="rId3"/>
    <p:sldId id="268" r:id="rId4"/>
    <p:sldId id="260" r:id="rId5"/>
    <p:sldId id="269" r:id="rId6"/>
    <p:sldId id="270" r:id="rId7"/>
    <p:sldId id="271" r:id="rId8"/>
    <p:sldId id="272" r:id="rId9"/>
    <p:sldId id="259" r:id="rId10"/>
    <p:sldId id="266" r:id="rId1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8" d="100"/>
          <a:sy n="78" d="100"/>
        </p:scale>
        <p:origin x="154" y="62"/>
      </p:cViewPr>
      <p:guideLst/>
    </p:cSldViewPr>
  </p:slideViewPr>
  <p:notesTextViewPr>
    <p:cViewPr>
      <p:scale>
        <a:sx n="33" d="100"/>
        <a:sy n="33"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6035A3B-2CC3-4AD7-AE81-0C77715699FD}" type="datetimeFigureOut">
              <a:rPr lang="en-US" smtClean="0"/>
              <a:t>9/29/2023</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0AC7CFA-4C4D-4C54-A7C4-D7D0ED18463D}" type="slidenum">
              <a:rPr lang="en-US" smtClean="0"/>
              <a:t>‹#›</a:t>
            </a:fld>
            <a:endParaRPr lang="en-US"/>
          </a:p>
        </p:txBody>
      </p:sp>
    </p:spTree>
    <p:extLst>
      <p:ext uri="{BB962C8B-B14F-4D97-AF65-F5344CB8AC3E}">
        <p14:creationId xmlns:p14="http://schemas.microsoft.com/office/powerpoint/2010/main" val="2297791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 do you think these issues may lead to homelessness?</a:t>
            </a:r>
          </a:p>
          <a:p>
            <a:r>
              <a:rPr lang="en-GB" dirty="0"/>
              <a:t>Why</a:t>
            </a:r>
            <a:r>
              <a:rPr lang="en-GB" baseline="0" dirty="0"/>
              <a:t> do you think these experiences, especially in childhood, may impact someone’s adult life?</a:t>
            </a:r>
          </a:p>
          <a:p>
            <a:endParaRPr lang="en-GB" baseline="0" dirty="0"/>
          </a:p>
          <a:p>
            <a:r>
              <a:rPr lang="en-GB" baseline="0" dirty="0"/>
              <a:t>It is important to recognise that someone who has experiences these issues, will not inevitably end up homeless. The circumstance for many people living on streets is that they have not had support during these issues, or adequate intervention that can often result in crippling mental health issues, lack of financial support, addiction etc. This is why we believe that from a birth, all people need to be loved and supported. </a:t>
            </a:r>
            <a:endParaRPr lang="en-US" dirty="0"/>
          </a:p>
        </p:txBody>
      </p:sp>
      <p:sp>
        <p:nvSpPr>
          <p:cNvPr id="4" name="Slide Number Placeholder 3"/>
          <p:cNvSpPr>
            <a:spLocks noGrp="1"/>
          </p:cNvSpPr>
          <p:nvPr>
            <p:ph type="sldNum" sz="quarter" idx="10"/>
          </p:nvPr>
        </p:nvSpPr>
        <p:spPr/>
        <p:txBody>
          <a:bodyPr/>
          <a:lstStyle/>
          <a:p>
            <a:fld id="{E0AC7CFA-4C4D-4C54-A7C4-D7D0ED18463D}" type="slidenum">
              <a:rPr lang="en-US" smtClean="0"/>
              <a:t>2</a:t>
            </a:fld>
            <a:endParaRPr lang="en-US"/>
          </a:p>
        </p:txBody>
      </p:sp>
    </p:spTree>
    <p:extLst>
      <p:ext uri="{BB962C8B-B14F-4D97-AF65-F5344CB8AC3E}">
        <p14:creationId xmlns:p14="http://schemas.microsoft.com/office/powerpoint/2010/main" val="654364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Could you think of any policies</a:t>
            </a:r>
            <a:r>
              <a:rPr lang="en-GB" baseline="0" dirty="0"/>
              <a:t>, or changes that could be made within the system to help reduce homelessness? </a:t>
            </a:r>
          </a:p>
          <a:p>
            <a:r>
              <a:rPr lang="en-GB" baseline="0" dirty="0"/>
              <a:t>Do you think Personal, or structural causes of homelessness have a bigger part to play in the reason for homelessness?</a:t>
            </a:r>
          </a:p>
          <a:p>
            <a:endParaRPr lang="en-GB" baseline="0" dirty="0"/>
          </a:p>
          <a:p>
            <a:r>
              <a:rPr lang="en-GB" baseline="0" dirty="0"/>
              <a:t>It is important to recognise, that for every individual the circumstance is different. All people have different stories to share and often, it is a combination of  many different factors.</a:t>
            </a:r>
            <a:endParaRPr lang="en-US" dirty="0"/>
          </a:p>
        </p:txBody>
      </p:sp>
      <p:sp>
        <p:nvSpPr>
          <p:cNvPr id="4" name="Slide Number Placeholder 3"/>
          <p:cNvSpPr>
            <a:spLocks noGrp="1"/>
          </p:cNvSpPr>
          <p:nvPr>
            <p:ph type="sldNum" sz="quarter" idx="10"/>
          </p:nvPr>
        </p:nvSpPr>
        <p:spPr/>
        <p:txBody>
          <a:bodyPr/>
          <a:lstStyle/>
          <a:p>
            <a:fld id="{E0AC7CFA-4C4D-4C54-A7C4-D7D0ED18463D}" type="slidenum">
              <a:rPr lang="en-US" smtClean="0"/>
              <a:t>3</a:t>
            </a:fld>
            <a:endParaRPr lang="en-US"/>
          </a:p>
        </p:txBody>
      </p:sp>
    </p:spTree>
    <p:extLst>
      <p:ext uri="{BB962C8B-B14F-4D97-AF65-F5344CB8AC3E}">
        <p14:creationId xmlns:p14="http://schemas.microsoft.com/office/powerpoint/2010/main" val="3249896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 do you think these issues</a:t>
            </a:r>
            <a:r>
              <a:rPr lang="en-GB" baseline="0" dirty="0"/>
              <a:t> affect an individual’s quality of life?</a:t>
            </a:r>
          </a:p>
          <a:p>
            <a:r>
              <a:rPr lang="en-GB" baseline="0" dirty="0"/>
              <a:t>Similarly, individuals who are homeless may be distrusting of local services that are offering help. They may be distrusting of the police . Similarly, they may have been offered help in the past but have been let down which would lead them to a reluctance to seek or accept help in the future. </a:t>
            </a:r>
          </a:p>
          <a:p>
            <a:r>
              <a:rPr lang="en-GB" baseline="0" dirty="0"/>
              <a:t>What kind of help and support do you think Homeless people might need?</a:t>
            </a:r>
            <a:endParaRPr lang="en-US" dirty="0"/>
          </a:p>
        </p:txBody>
      </p:sp>
      <p:sp>
        <p:nvSpPr>
          <p:cNvPr id="4" name="Slide Number Placeholder 3"/>
          <p:cNvSpPr>
            <a:spLocks noGrp="1"/>
          </p:cNvSpPr>
          <p:nvPr>
            <p:ph type="sldNum" sz="quarter" idx="10"/>
          </p:nvPr>
        </p:nvSpPr>
        <p:spPr/>
        <p:txBody>
          <a:bodyPr/>
          <a:lstStyle/>
          <a:p>
            <a:fld id="{E0AC7CFA-4C4D-4C54-A7C4-D7D0ED18463D}" type="slidenum">
              <a:rPr lang="en-US" smtClean="0"/>
              <a:t>4</a:t>
            </a:fld>
            <a:endParaRPr lang="en-US"/>
          </a:p>
        </p:txBody>
      </p:sp>
    </p:spTree>
    <p:extLst>
      <p:ext uri="{BB962C8B-B14F-4D97-AF65-F5344CB8AC3E}">
        <p14:creationId xmlns:p14="http://schemas.microsoft.com/office/powerpoint/2010/main" val="118681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believe in empowering and equipping young people to make a difference,</a:t>
            </a:r>
            <a:r>
              <a:rPr lang="en-GB" baseline="0" dirty="0"/>
              <a:t>, and believe that if we respond to suffering then the world around us can change. There is a lot of brokenness and darkness in the world, but as a mission, we seek to share light and love and we believe that the light overcomes the darkness. So, be aware and be inspired of how you can change the world by loving the people around you and being a positive influence. You can start simply, just by supporting the people around you, but also by supporting local organisations, like Gloucester City Mission by fundraising. Unfortunately, we can not have any volunteers under the age of 16 for insurance purposes. But if you come across a homeless person, as a group or with a trusted adult, engage in conversation and offer support by buying food or anything they desperately need. Or, by donating essentials to local organisations. </a:t>
            </a:r>
            <a:endParaRPr lang="en-US" dirty="0"/>
          </a:p>
        </p:txBody>
      </p:sp>
      <p:sp>
        <p:nvSpPr>
          <p:cNvPr id="4" name="Slide Number Placeholder 3"/>
          <p:cNvSpPr>
            <a:spLocks noGrp="1"/>
          </p:cNvSpPr>
          <p:nvPr>
            <p:ph type="sldNum" sz="quarter" idx="10"/>
          </p:nvPr>
        </p:nvSpPr>
        <p:spPr/>
        <p:txBody>
          <a:bodyPr/>
          <a:lstStyle/>
          <a:p>
            <a:fld id="{E0AC7CFA-4C4D-4C54-A7C4-D7D0ED18463D}" type="slidenum">
              <a:rPr lang="en-US" smtClean="0"/>
              <a:t>9</a:t>
            </a:fld>
            <a:endParaRPr lang="en-US"/>
          </a:p>
        </p:txBody>
      </p:sp>
    </p:spTree>
    <p:extLst>
      <p:ext uri="{BB962C8B-B14F-4D97-AF65-F5344CB8AC3E}">
        <p14:creationId xmlns:p14="http://schemas.microsoft.com/office/powerpoint/2010/main" val="71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you would</a:t>
            </a:r>
            <a:r>
              <a:rPr lang="en-GB" baseline="0" dirty="0"/>
              <a:t> like to see more of the work being done in Gloucester to support homeless people, please take a look at the website and get in contact. </a:t>
            </a:r>
            <a:endParaRPr lang="en-US" dirty="0"/>
          </a:p>
        </p:txBody>
      </p:sp>
      <p:sp>
        <p:nvSpPr>
          <p:cNvPr id="4" name="Slide Number Placeholder 3"/>
          <p:cNvSpPr>
            <a:spLocks noGrp="1"/>
          </p:cNvSpPr>
          <p:nvPr>
            <p:ph type="sldNum" sz="quarter" idx="10"/>
          </p:nvPr>
        </p:nvSpPr>
        <p:spPr/>
        <p:txBody>
          <a:bodyPr/>
          <a:lstStyle/>
          <a:p>
            <a:fld id="{E0AC7CFA-4C4D-4C54-A7C4-D7D0ED18463D}" type="slidenum">
              <a:rPr lang="en-US" smtClean="0"/>
              <a:t>10</a:t>
            </a:fld>
            <a:endParaRPr lang="en-US"/>
          </a:p>
        </p:txBody>
      </p:sp>
    </p:spTree>
    <p:extLst>
      <p:ext uri="{BB962C8B-B14F-4D97-AF65-F5344CB8AC3E}">
        <p14:creationId xmlns:p14="http://schemas.microsoft.com/office/powerpoint/2010/main" val="1737446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9/29/2023</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D57F1E4F-1CFF-5643-939E-217C01CDF565}" type="slidenum">
              <a:rPr lang="en-US" smtClean="0"/>
              <a:pPr/>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46771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42234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59771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89069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46444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0096101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0540071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58841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8993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868484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B61BEF0D-F0BB-DE4B-95CE-6DB70DBA9567}" type="datetimeFigureOut">
              <a:rPr lang="en-US" smtClean="0"/>
              <a:pPr/>
              <a:t>9/29/2023</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94929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9/29/2023</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57F1E4F-1CFF-5643-939E-217C01CDF565}" type="slidenum">
              <a:rPr lang="en-US" smtClean="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202696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loscitymission.org.u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logo for a mission&#10;&#10;Description automatically generated">
            <a:extLst>
              <a:ext uri="{FF2B5EF4-FFF2-40B4-BE49-F238E27FC236}">
                <a16:creationId xmlns:a16="http://schemas.microsoft.com/office/drawing/2014/main" id="{35158CB4-B166-4008-1B16-FF4EC322F885}"/>
              </a:ext>
            </a:extLst>
          </p:cNvPr>
          <p:cNvPicPr>
            <a:picLocks noChangeAspect="1"/>
          </p:cNvPicPr>
          <p:nvPr/>
        </p:nvPicPr>
        <p:blipFill>
          <a:blip r:embed="rId2"/>
          <a:stretch>
            <a:fillRect/>
          </a:stretch>
        </p:blipFill>
        <p:spPr>
          <a:xfrm>
            <a:off x="3060291" y="167149"/>
            <a:ext cx="5906729" cy="5906729"/>
          </a:xfrm>
          <a:prstGeom prst="rect">
            <a:avLst/>
          </a:prstGeom>
        </p:spPr>
      </p:pic>
    </p:spTree>
    <p:extLst>
      <p:ext uri="{BB962C8B-B14F-4D97-AF65-F5344CB8AC3E}">
        <p14:creationId xmlns:p14="http://schemas.microsoft.com/office/powerpoint/2010/main" val="1495145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9848" y="-819235"/>
            <a:ext cx="6340519" cy="1638469"/>
          </a:xfrm>
        </p:spPr>
        <p:txBody>
          <a:bodyPr>
            <a:normAutofit/>
          </a:bodyPr>
          <a:lstStyle/>
          <a:p>
            <a:r>
              <a:rPr lang="en-GB" dirty="0"/>
              <a:t>Find out more - </a:t>
            </a:r>
            <a:endParaRPr lang="en-US" dirty="0"/>
          </a:p>
        </p:txBody>
      </p:sp>
      <p:sp>
        <p:nvSpPr>
          <p:cNvPr id="3" name="Content Placeholder 2"/>
          <p:cNvSpPr>
            <a:spLocks noGrp="1"/>
          </p:cNvSpPr>
          <p:nvPr>
            <p:ph idx="1"/>
          </p:nvPr>
        </p:nvSpPr>
        <p:spPr>
          <a:xfrm>
            <a:off x="1509168" y="819234"/>
            <a:ext cx="6306309" cy="3930227"/>
          </a:xfrm>
        </p:spPr>
        <p:txBody>
          <a:bodyPr>
            <a:noAutofit/>
          </a:bodyPr>
          <a:lstStyle/>
          <a:p>
            <a:pPr marL="0" indent="0">
              <a:buNone/>
            </a:pPr>
            <a:r>
              <a:rPr lang="en-US" sz="2800" dirty="0">
                <a:solidFill>
                  <a:srgbClr val="000000"/>
                </a:solidFill>
                <a:hlinkClick r:id="rId3"/>
              </a:rPr>
              <a:t>www.gloscitymission.org.uk</a:t>
            </a:r>
            <a:endParaRPr lang="en-US" sz="2800" dirty="0">
              <a:solidFill>
                <a:srgbClr val="000000"/>
              </a:solidFill>
            </a:endParaRPr>
          </a:p>
          <a:p>
            <a:pPr marL="0" indent="0">
              <a:buNone/>
            </a:pPr>
            <a:r>
              <a:rPr lang="en-US" sz="2800" dirty="0">
                <a:solidFill>
                  <a:srgbClr val="000000"/>
                </a:solidFill>
              </a:rPr>
              <a:t>admin@gloscitymission.org.uk</a:t>
            </a:r>
          </a:p>
          <a:p>
            <a:pPr marL="0" indent="0">
              <a:buNone/>
            </a:pPr>
            <a:endParaRPr lang="en-US" sz="2800" dirty="0">
              <a:solidFill>
                <a:srgbClr val="000000"/>
              </a:solidFill>
            </a:endParaRPr>
          </a:p>
          <a:p>
            <a:pPr marL="0" indent="0">
              <a:buNone/>
            </a:pPr>
            <a:r>
              <a:rPr lang="en-US" sz="2800" dirty="0">
                <a:solidFill>
                  <a:srgbClr val="000000"/>
                </a:solidFill>
              </a:rPr>
              <a:t>Find us on; </a:t>
            </a:r>
          </a:p>
          <a:p>
            <a:pPr marL="0" indent="0">
              <a:buNone/>
            </a:pPr>
            <a:r>
              <a:rPr lang="en-US" sz="2800" dirty="0">
                <a:solidFill>
                  <a:srgbClr val="000000"/>
                </a:solidFill>
              </a:rPr>
              <a:t>Facebook – Gloucester City Mission</a:t>
            </a:r>
          </a:p>
          <a:p>
            <a:pPr marL="0" indent="0">
              <a:buNone/>
            </a:pPr>
            <a:r>
              <a:rPr lang="en-US" sz="2800" dirty="0">
                <a:solidFill>
                  <a:srgbClr val="000000"/>
                </a:solidFill>
              </a:rPr>
              <a:t>Instagram – </a:t>
            </a:r>
            <a:r>
              <a:rPr lang="en-US" sz="2800" dirty="0" err="1">
                <a:solidFill>
                  <a:srgbClr val="000000"/>
                </a:solidFill>
              </a:rPr>
              <a:t>gloscitymission</a:t>
            </a:r>
            <a:endParaRPr lang="en-US" sz="2800" dirty="0">
              <a:solidFill>
                <a:srgbClr val="000000"/>
              </a:solidFill>
            </a:endParaRPr>
          </a:p>
          <a:p>
            <a:pPr marL="0" indent="0">
              <a:buNone/>
            </a:pPr>
            <a:r>
              <a:rPr lang="en-US" sz="2800" dirty="0">
                <a:solidFill>
                  <a:srgbClr val="000000"/>
                </a:solidFill>
              </a:rPr>
              <a:t>X - @GloucesterCM</a:t>
            </a:r>
          </a:p>
          <a:p>
            <a:pPr marL="0" indent="0">
              <a:buNone/>
            </a:pPr>
            <a:r>
              <a:rPr lang="en-US" sz="2800" dirty="0" err="1">
                <a:solidFill>
                  <a:srgbClr val="000000"/>
                </a:solidFill>
              </a:rPr>
              <a:t>Linkedin</a:t>
            </a:r>
            <a:r>
              <a:rPr lang="en-US" sz="2800" dirty="0">
                <a:solidFill>
                  <a:srgbClr val="000000"/>
                </a:solidFill>
              </a:rPr>
              <a:t> – Gloucester City Mission</a:t>
            </a:r>
          </a:p>
        </p:txBody>
      </p:sp>
      <p:pic>
        <p:nvPicPr>
          <p:cNvPr id="7" name="Graphic 6" descr="Magnifying glass">
            <a:extLst>
              <a:ext uri="{FF2B5EF4-FFF2-40B4-BE49-F238E27FC236}">
                <a16:creationId xmlns:a16="http://schemas.microsoft.com/office/drawing/2014/main" id="{97320B52-683C-4ADC-BD44-9A5E2DC7020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50787" y="1600709"/>
            <a:ext cx="3656581" cy="3656581"/>
          </a:xfrm>
          <a:prstGeom prst="rect">
            <a:avLst/>
          </a:prstGeom>
        </p:spPr>
      </p:pic>
    </p:spTree>
    <p:extLst>
      <p:ext uri="{BB962C8B-B14F-4D97-AF65-F5344CB8AC3E}">
        <p14:creationId xmlns:p14="http://schemas.microsoft.com/office/powerpoint/2010/main" val="162058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5686" y="-950816"/>
            <a:ext cx="3570566" cy="4551426"/>
          </a:xfrm>
        </p:spPr>
        <p:txBody>
          <a:bodyPr anchor="ctr">
            <a:normAutofit/>
          </a:bodyPr>
          <a:lstStyle/>
          <a:p>
            <a:pPr algn="r"/>
            <a:r>
              <a:rPr lang="en-GB" sz="3200" dirty="0"/>
              <a:t>Causes of homelessness</a:t>
            </a:r>
            <a:endParaRPr lang="en-US" sz="3200" dirty="0"/>
          </a:p>
        </p:txBody>
      </p:sp>
      <p:sp>
        <p:nvSpPr>
          <p:cNvPr id="3" name="Content Placeholder 2"/>
          <p:cNvSpPr>
            <a:spLocks noGrp="1"/>
          </p:cNvSpPr>
          <p:nvPr>
            <p:ph idx="1"/>
          </p:nvPr>
        </p:nvSpPr>
        <p:spPr>
          <a:xfrm>
            <a:off x="4956366" y="-78204"/>
            <a:ext cx="6453969" cy="5781821"/>
          </a:xfrm>
        </p:spPr>
        <p:txBody>
          <a:bodyPr anchor="ctr">
            <a:normAutofit/>
          </a:bodyPr>
          <a:lstStyle/>
          <a:p>
            <a:pPr marL="0" indent="0">
              <a:buNone/>
            </a:pPr>
            <a:r>
              <a:rPr lang="en-US" sz="3200" b="1" u="sng" dirty="0"/>
              <a:t>Personal causes of homelessness</a:t>
            </a:r>
          </a:p>
          <a:p>
            <a:r>
              <a:rPr lang="en-US" sz="3200" dirty="0"/>
              <a:t>individual factors</a:t>
            </a:r>
          </a:p>
          <a:p>
            <a:r>
              <a:rPr lang="en-US" sz="3200" dirty="0"/>
              <a:t>family background</a:t>
            </a:r>
          </a:p>
          <a:p>
            <a:r>
              <a:rPr lang="en-US" sz="3200" dirty="0"/>
              <a:t>an institutional background</a:t>
            </a:r>
          </a:p>
        </p:txBody>
      </p:sp>
    </p:spTree>
    <p:extLst>
      <p:ext uri="{BB962C8B-B14F-4D97-AF65-F5344CB8AC3E}">
        <p14:creationId xmlns:p14="http://schemas.microsoft.com/office/powerpoint/2010/main" val="3302352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7483" y="-1035558"/>
            <a:ext cx="2917551" cy="4701244"/>
          </a:xfrm>
        </p:spPr>
        <p:txBody>
          <a:bodyPr anchor="ctr">
            <a:normAutofit/>
          </a:bodyPr>
          <a:lstStyle/>
          <a:p>
            <a:r>
              <a:rPr lang="en-GB" sz="3100" dirty="0"/>
              <a:t>Causes of homelessness</a:t>
            </a:r>
            <a:endParaRPr lang="en-US" sz="3100" dirty="0"/>
          </a:p>
        </p:txBody>
      </p:sp>
      <p:sp>
        <p:nvSpPr>
          <p:cNvPr id="3" name="Content Placeholder 2"/>
          <p:cNvSpPr>
            <a:spLocks noGrp="1"/>
          </p:cNvSpPr>
          <p:nvPr>
            <p:ph idx="1"/>
          </p:nvPr>
        </p:nvSpPr>
        <p:spPr>
          <a:xfrm>
            <a:off x="4980249" y="217065"/>
            <a:ext cx="6262938" cy="6049107"/>
          </a:xfrm>
        </p:spPr>
        <p:txBody>
          <a:bodyPr anchor="ctr">
            <a:normAutofit lnSpcReduction="10000"/>
          </a:bodyPr>
          <a:lstStyle/>
          <a:p>
            <a:pPr marL="0" indent="0">
              <a:buNone/>
            </a:pPr>
            <a:r>
              <a:rPr lang="en-US" sz="2800" b="1" u="sng" dirty="0"/>
              <a:t>Structural causes of homelessness</a:t>
            </a:r>
          </a:p>
          <a:p>
            <a:r>
              <a:rPr lang="en-US" sz="2800" dirty="0"/>
              <a:t>unemployment</a:t>
            </a:r>
          </a:p>
          <a:p>
            <a:r>
              <a:rPr lang="en-US" sz="2800" dirty="0"/>
              <a:t>poverty</a:t>
            </a:r>
          </a:p>
          <a:p>
            <a:r>
              <a:rPr lang="en-US" sz="2800" dirty="0"/>
              <a:t>a lack of affordable housing</a:t>
            </a:r>
          </a:p>
          <a:p>
            <a:r>
              <a:rPr lang="en-US" sz="2800" dirty="0"/>
              <a:t>housing policies</a:t>
            </a:r>
          </a:p>
          <a:p>
            <a:r>
              <a:rPr lang="en-US" sz="2800" dirty="0"/>
              <a:t>the administration of Universal Credit</a:t>
            </a:r>
          </a:p>
          <a:p>
            <a:r>
              <a:rPr lang="en-US" sz="2800" dirty="0"/>
              <a:t>wider policy developments, </a:t>
            </a:r>
            <a:r>
              <a:rPr lang="en-US" sz="2800" dirty="0" err="1"/>
              <a:t>eg</a:t>
            </a:r>
            <a:r>
              <a:rPr lang="en-US" sz="2800" dirty="0"/>
              <a:t> lack of funding into mental health services and support for people struggling with addictions.</a:t>
            </a:r>
          </a:p>
          <a:p>
            <a:pPr marL="0" indent="0">
              <a:buNone/>
            </a:pPr>
            <a:endParaRPr lang="en-US" dirty="0"/>
          </a:p>
        </p:txBody>
      </p:sp>
    </p:spTree>
    <p:extLst>
      <p:ext uri="{BB962C8B-B14F-4D97-AF65-F5344CB8AC3E}">
        <p14:creationId xmlns:p14="http://schemas.microsoft.com/office/powerpoint/2010/main" val="3437866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60090" y="-878241"/>
            <a:ext cx="2917551" cy="4701244"/>
          </a:xfrm>
        </p:spPr>
        <p:txBody>
          <a:bodyPr anchor="ctr">
            <a:normAutofit/>
          </a:bodyPr>
          <a:lstStyle/>
          <a:p>
            <a:r>
              <a:rPr lang="en-GB" sz="3600" dirty="0"/>
              <a:t>Issues affecting homeless people</a:t>
            </a:r>
          </a:p>
        </p:txBody>
      </p:sp>
      <p:sp>
        <p:nvSpPr>
          <p:cNvPr id="3" name="Content Placeholder 2"/>
          <p:cNvSpPr>
            <a:spLocks noGrp="1"/>
          </p:cNvSpPr>
          <p:nvPr>
            <p:ph idx="1"/>
          </p:nvPr>
        </p:nvSpPr>
        <p:spPr>
          <a:xfrm>
            <a:off x="5353876" y="167148"/>
            <a:ext cx="6262938" cy="5655212"/>
          </a:xfrm>
        </p:spPr>
        <p:txBody>
          <a:bodyPr anchor="ctr">
            <a:normAutofit fontScale="92500" lnSpcReduction="10000"/>
          </a:bodyPr>
          <a:lstStyle/>
          <a:p>
            <a:r>
              <a:rPr lang="en-GB" sz="3000" dirty="0"/>
              <a:t>Addiction</a:t>
            </a:r>
          </a:p>
          <a:p>
            <a:r>
              <a:rPr lang="en-GB" sz="3000" dirty="0"/>
              <a:t>Isolation</a:t>
            </a:r>
          </a:p>
          <a:p>
            <a:r>
              <a:rPr lang="en-GB" sz="3000" dirty="0"/>
              <a:t>Weather extremes</a:t>
            </a:r>
          </a:p>
          <a:p>
            <a:r>
              <a:rPr lang="en-GB" sz="3000" dirty="0"/>
              <a:t>Uncertainty</a:t>
            </a:r>
          </a:p>
          <a:p>
            <a:r>
              <a:rPr lang="en-GB" sz="3000" dirty="0"/>
              <a:t>Vulnerability</a:t>
            </a:r>
          </a:p>
          <a:p>
            <a:r>
              <a:rPr lang="en-GB" sz="3000" dirty="0"/>
              <a:t>Health complications</a:t>
            </a:r>
          </a:p>
          <a:p>
            <a:r>
              <a:rPr lang="en-GB" sz="3000" dirty="0"/>
              <a:t>Life expectancy </a:t>
            </a:r>
          </a:p>
          <a:p>
            <a:pPr lvl="1"/>
            <a:r>
              <a:rPr lang="en-US" sz="3000" dirty="0"/>
              <a:t>47 for men and 43 for women, compared to 79 and 83 for the rest of the population</a:t>
            </a:r>
            <a:endParaRPr lang="en-GB" sz="3000" dirty="0"/>
          </a:p>
        </p:txBody>
      </p:sp>
    </p:spTree>
    <p:extLst>
      <p:ext uri="{BB962C8B-B14F-4D97-AF65-F5344CB8AC3E}">
        <p14:creationId xmlns:p14="http://schemas.microsoft.com/office/powerpoint/2010/main" val="686330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ext&#10;&#10;Description automatically generated">
            <a:extLst>
              <a:ext uri="{FF2B5EF4-FFF2-40B4-BE49-F238E27FC236}">
                <a16:creationId xmlns:a16="http://schemas.microsoft.com/office/drawing/2014/main" id="{5DA0B1F4-F85C-CC2F-B733-D07112F05D76}"/>
              </a:ext>
            </a:extLst>
          </p:cNvPr>
          <p:cNvPicPr>
            <a:picLocks noGrp="1" noChangeAspect="1"/>
          </p:cNvPicPr>
          <p:nvPr>
            <p:ph idx="1"/>
          </p:nvPr>
        </p:nvPicPr>
        <p:blipFill>
          <a:blip r:embed="rId2"/>
          <a:stretch>
            <a:fillRect/>
          </a:stretch>
        </p:blipFill>
        <p:spPr>
          <a:xfrm>
            <a:off x="3191490" y="127821"/>
            <a:ext cx="5549387" cy="5549387"/>
          </a:xfrm>
        </p:spPr>
      </p:pic>
    </p:spTree>
    <p:extLst>
      <p:ext uri="{BB962C8B-B14F-4D97-AF65-F5344CB8AC3E}">
        <p14:creationId xmlns:p14="http://schemas.microsoft.com/office/powerpoint/2010/main" val="703274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9AE8ED8-9BB3-E4DE-B861-E42F6542F78B}"/>
              </a:ext>
            </a:extLst>
          </p:cNvPr>
          <p:cNvSpPr txBox="1"/>
          <p:nvPr/>
        </p:nvSpPr>
        <p:spPr>
          <a:xfrm>
            <a:off x="2590800" y="0"/>
            <a:ext cx="8534400" cy="3701065"/>
          </a:xfrm>
          <a:prstGeom prst="rect">
            <a:avLst/>
          </a:prstGeom>
        </p:spPr>
        <p:txBody>
          <a:bodyPr vert="horz" lIns="91440" tIns="45720" rIns="91440" bIns="45720" rtlCol="0">
            <a:noAutofit/>
          </a:bodyPr>
          <a:lstStyle/>
          <a:p>
            <a:pPr indent="-228600" defTabSz="914400">
              <a:spcBef>
                <a:spcPts val="700"/>
              </a:spcBef>
              <a:spcAft>
                <a:spcPts val="1500"/>
              </a:spcAft>
              <a:buClr>
                <a:schemeClr val="tx2"/>
              </a:buClr>
            </a:pPr>
            <a:r>
              <a:rPr lang="en-US" sz="2400" b="1" dirty="0">
                <a:solidFill>
                  <a:schemeClr val="tx1">
                    <a:lumMod val="65000"/>
                    <a:lumOff val="35000"/>
                  </a:schemeClr>
                </a:solidFill>
              </a:rPr>
              <a:t>We</a:t>
            </a:r>
            <a:r>
              <a:rPr lang="en-US" sz="2400" b="1" dirty="0">
                <a:solidFill>
                  <a:schemeClr val="tx1">
                    <a:lumMod val="65000"/>
                    <a:lumOff val="35000"/>
                  </a:schemeClr>
                </a:solidFill>
                <a:effectLst/>
              </a:rPr>
              <a:t> offer Aid </a:t>
            </a:r>
            <a:r>
              <a:rPr lang="en-US" sz="2400" b="1" dirty="0">
                <a:solidFill>
                  <a:schemeClr val="tx1">
                    <a:lumMod val="65000"/>
                    <a:lumOff val="35000"/>
                  </a:schemeClr>
                </a:solidFill>
              </a:rPr>
              <a:t>through</a:t>
            </a:r>
            <a:r>
              <a:rPr lang="en-US" sz="2400" dirty="0">
                <a:solidFill>
                  <a:schemeClr val="tx1">
                    <a:lumMod val="65000"/>
                    <a:lumOff val="35000"/>
                  </a:schemeClr>
                </a:solidFill>
                <a:effectLst/>
              </a:rPr>
              <a:t>;</a:t>
            </a:r>
          </a:p>
          <a:p>
            <a:pPr marL="342900" lvl="0" indent="-228600" defTabSz="914400">
              <a:spcBef>
                <a:spcPts val="700"/>
              </a:spcBef>
              <a:spcAft>
                <a:spcPts val="800"/>
              </a:spcAft>
              <a:buClr>
                <a:schemeClr val="tx2"/>
              </a:buClr>
              <a:buSzPts val="1000"/>
              <a:buFont typeface="Symbol" panose="05050102010706020507" pitchFamily="18" charset="2"/>
              <a:buChar char=""/>
              <a:tabLst>
                <a:tab pos="457200" algn="l"/>
              </a:tabLst>
            </a:pPr>
            <a:r>
              <a:rPr lang="en-US" sz="2400" b="1" dirty="0">
                <a:solidFill>
                  <a:schemeClr val="tx1">
                    <a:lumMod val="65000"/>
                    <a:lumOff val="35000"/>
                  </a:schemeClr>
                </a:solidFill>
                <a:effectLst/>
              </a:rPr>
              <a:t>Street teams going into the city </a:t>
            </a:r>
            <a:r>
              <a:rPr lang="en-US" sz="2400" b="1" dirty="0" err="1">
                <a:solidFill>
                  <a:schemeClr val="tx1">
                    <a:lumMod val="65000"/>
                    <a:lumOff val="35000"/>
                  </a:schemeClr>
                </a:solidFill>
                <a:effectLst/>
              </a:rPr>
              <a:t>centre</a:t>
            </a:r>
            <a:r>
              <a:rPr lang="en-US" sz="2400" b="1" dirty="0">
                <a:solidFill>
                  <a:schemeClr val="tx1">
                    <a:lumMod val="65000"/>
                    <a:lumOff val="35000"/>
                  </a:schemeClr>
                </a:solidFill>
                <a:effectLst/>
              </a:rPr>
              <a:t> </a:t>
            </a:r>
            <a:r>
              <a:rPr lang="en-US" sz="2400" b="1" dirty="0">
                <a:solidFill>
                  <a:schemeClr val="tx1">
                    <a:lumMod val="65000"/>
                    <a:lumOff val="35000"/>
                  </a:schemeClr>
                </a:solidFill>
              </a:rPr>
              <a:t>4</a:t>
            </a:r>
            <a:r>
              <a:rPr lang="en-US" sz="2400" b="1" dirty="0">
                <a:solidFill>
                  <a:schemeClr val="tx1">
                    <a:lumMod val="65000"/>
                    <a:lumOff val="35000"/>
                  </a:schemeClr>
                </a:solidFill>
                <a:effectLst/>
              </a:rPr>
              <a:t> days week offering food, drinks and prayer; </a:t>
            </a:r>
            <a:endParaRPr lang="en-US" sz="2400" dirty="0">
              <a:solidFill>
                <a:schemeClr val="tx1">
                  <a:lumMod val="65000"/>
                  <a:lumOff val="35000"/>
                </a:schemeClr>
              </a:solidFill>
              <a:effectLst/>
            </a:endParaRPr>
          </a:p>
          <a:p>
            <a:pPr marL="342900" lvl="0" indent="-228600" defTabSz="914400">
              <a:spcBef>
                <a:spcPts val="700"/>
              </a:spcBef>
              <a:spcAft>
                <a:spcPts val="800"/>
              </a:spcAft>
              <a:buClr>
                <a:schemeClr val="tx2"/>
              </a:buClr>
              <a:buSzPts val="1000"/>
              <a:buFont typeface="Symbol" panose="05050102010706020507" pitchFamily="18" charset="2"/>
              <a:buChar char=""/>
              <a:tabLst>
                <a:tab pos="457200" algn="l"/>
              </a:tabLst>
            </a:pPr>
            <a:r>
              <a:rPr lang="en-US" sz="2400" b="1" dirty="0">
                <a:solidFill>
                  <a:schemeClr val="tx1">
                    <a:lumMod val="65000"/>
                    <a:lumOff val="35000"/>
                  </a:schemeClr>
                </a:solidFill>
                <a:effectLst/>
              </a:rPr>
              <a:t>Refresh – this is our weekly hot lunch service and time for fellowship at St Mary’s Congregational Church;</a:t>
            </a:r>
            <a:endParaRPr lang="en-US" sz="2400" dirty="0">
              <a:solidFill>
                <a:schemeClr val="tx1">
                  <a:lumMod val="65000"/>
                  <a:lumOff val="35000"/>
                </a:schemeClr>
              </a:solidFill>
              <a:effectLst/>
            </a:endParaRPr>
          </a:p>
          <a:p>
            <a:pPr marL="342900" lvl="0" indent="-228600" defTabSz="914400">
              <a:spcBef>
                <a:spcPts val="700"/>
              </a:spcBef>
              <a:spcAft>
                <a:spcPts val="800"/>
              </a:spcAft>
              <a:buClr>
                <a:schemeClr val="tx2"/>
              </a:buClr>
              <a:buSzPts val="1000"/>
              <a:buFont typeface="Symbol" panose="05050102010706020507" pitchFamily="18" charset="2"/>
              <a:buChar char=""/>
              <a:tabLst>
                <a:tab pos="457200" algn="l"/>
              </a:tabLst>
            </a:pPr>
            <a:r>
              <a:rPr lang="en-US" sz="2400" b="1" dirty="0">
                <a:solidFill>
                  <a:schemeClr val="tx1">
                    <a:lumMod val="65000"/>
                    <a:lumOff val="35000"/>
                  </a:schemeClr>
                </a:solidFill>
                <a:effectLst/>
              </a:rPr>
              <a:t>Retreat – a day </a:t>
            </a:r>
            <a:r>
              <a:rPr lang="en-US" sz="2400" b="1" dirty="0" err="1">
                <a:solidFill>
                  <a:schemeClr val="tx1">
                    <a:lumMod val="65000"/>
                    <a:lumOff val="35000"/>
                  </a:schemeClr>
                </a:solidFill>
                <a:effectLst/>
              </a:rPr>
              <a:t>centre</a:t>
            </a:r>
            <a:r>
              <a:rPr lang="en-US" sz="2400" b="1" dirty="0">
                <a:solidFill>
                  <a:schemeClr val="tx1">
                    <a:lumMod val="65000"/>
                    <a:lumOff val="35000"/>
                  </a:schemeClr>
                </a:solidFill>
                <a:effectLst/>
              </a:rPr>
              <a:t> for rough sleepers and sofa surfers with food, beds, showers, laundry, clothes and support.;</a:t>
            </a:r>
            <a:endParaRPr lang="en-US" sz="2400" dirty="0">
              <a:solidFill>
                <a:schemeClr val="tx1">
                  <a:lumMod val="65000"/>
                  <a:lumOff val="35000"/>
                </a:schemeClr>
              </a:solidFill>
              <a:effectLst/>
            </a:endParaRPr>
          </a:p>
          <a:p>
            <a:pPr marL="342900" lvl="0" indent="-228600" defTabSz="914400">
              <a:spcBef>
                <a:spcPts val="700"/>
              </a:spcBef>
              <a:spcAft>
                <a:spcPts val="800"/>
              </a:spcAft>
              <a:buClr>
                <a:schemeClr val="tx2"/>
              </a:buClr>
              <a:buSzPts val="1000"/>
              <a:buFont typeface="Symbol" panose="05050102010706020507" pitchFamily="18" charset="2"/>
              <a:buChar char=""/>
              <a:tabLst>
                <a:tab pos="457200" algn="l"/>
              </a:tabLst>
            </a:pPr>
            <a:r>
              <a:rPr lang="en-US" sz="2400" b="1" dirty="0">
                <a:solidFill>
                  <a:schemeClr val="tx1">
                    <a:lumMod val="65000"/>
                    <a:lumOff val="35000"/>
                  </a:schemeClr>
                </a:solidFill>
                <a:effectLst/>
              </a:rPr>
              <a:t>Restore- a clothes bank for clients to come to get fresh clothes, toiletries and emergency provisions,</a:t>
            </a:r>
            <a:endParaRPr lang="en-US" sz="2400" dirty="0">
              <a:solidFill>
                <a:schemeClr val="tx1">
                  <a:lumMod val="65000"/>
                  <a:lumOff val="35000"/>
                </a:schemeClr>
              </a:solidFill>
              <a:effectLst/>
            </a:endParaRPr>
          </a:p>
          <a:p>
            <a:pPr marL="342900" lvl="0" indent="-228600" defTabSz="914400">
              <a:spcBef>
                <a:spcPts val="700"/>
              </a:spcBef>
              <a:spcAft>
                <a:spcPts val="800"/>
              </a:spcAft>
              <a:buClr>
                <a:schemeClr val="tx2"/>
              </a:buClr>
              <a:buSzPts val="1000"/>
              <a:buFont typeface="Symbol" panose="05050102010706020507" pitchFamily="18" charset="2"/>
              <a:buChar char=""/>
              <a:tabLst>
                <a:tab pos="457200" algn="l"/>
              </a:tabLst>
            </a:pPr>
            <a:r>
              <a:rPr lang="en-US" sz="2400" b="1" dirty="0">
                <a:solidFill>
                  <a:schemeClr val="tx1">
                    <a:lumMod val="65000"/>
                    <a:lumOff val="35000"/>
                  </a:schemeClr>
                </a:solidFill>
                <a:effectLst/>
              </a:rPr>
              <a:t>Our Mobile outreach teams support rough sleepers away from the city </a:t>
            </a:r>
            <a:r>
              <a:rPr lang="en-US" sz="2400" b="1" dirty="0" err="1">
                <a:solidFill>
                  <a:schemeClr val="tx1">
                    <a:lumMod val="65000"/>
                    <a:lumOff val="35000"/>
                  </a:schemeClr>
                </a:solidFill>
                <a:effectLst/>
              </a:rPr>
              <a:t>centre</a:t>
            </a:r>
            <a:r>
              <a:rPr lang="en-US" sz="2400" b="1" dirty="0">
                <a:solidFill>
                  <a:schemeClr val="tx1">
                    <a:lumMod val="65000"/>
                    <a:lumOff val="35000"/>
                  </a:schemeClr>
                </a:solidFill>
                <a:effectLst/>
              </a:rPr>
              <a:t>;</a:t>
            </a:r>
          </a:p>
          <a:p>
            <a:pPr marL="342900" lvl="0" indent="-228600" defTabSz="914400">
              <a:spcBef>
                <a:spcPts val="700"/>
              </a:spcBef>
              <a:spcAft>
                <a:spcPts val="800"/>
              </a:spcAft>
              <a:buClr>
                <a:schemeClr val="tx2"/>
              </a:buClr>
              <a:buSzPts val="1000"/>
              <a:buFont typeface="Symbol" panose="05050102010706020507" pitchFamily="18" charset="2"/>
              <a:buChar char=""/>
              <a:tabLst>
                <a:tab pos="457200" algn="l"/>
              </a:tabLst>
            </a:pPr>
            <a:r>
              <a:rPr lang="en-US" sz="2400" b="1" dirty="0">
                <a:solidFill>
                  <a:schemeClr val="tx1">
                    <a:lumMod val="65000"/>
                    <a:lumOff val="35000"/>
                  </a:schemeClr>
                </a:solidFill>
              </a:rPr>
              <a:t>Friday lunch service at Renew</a:t>
            </a:r>
            <a:endParaRPr lang="en-US" sz="2400" dirty="0">
              <a:solidFill>
                <a:schemeClr val="tx1">
                  <a:lumMod val="65000"/>
                  <a:lumOff val="35000"/>
                </a:schemeClr>
              </a:solidFill>
              <a:effectLst/>
            </a:endParaRPr>
          </a:p>
        </p:txBody>
      </p:sp>
    </p:spTree>
    <p:extLst>
      <p:ext uri="{BB962C8B-B14F-4D97-AF65-F5344CB8AC3E}">
        <p14:creationId xmlns:p14="http://schemas.microsoft.com/office/powerpoint/2010/main" val="998213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F8FB6B0-ECE6-5EA7-EAAC-E2DA8B14DA76}"/>
              </a:ext>
            </a:extLst>
          </p:cNvPr>
          <p:cNvSpPr txBox="1"/>
          <p:nvPr/>
        </p:nvSpPr>
        <p:spPr>
          <a:xfrm>
            <a:off x="2708787" y="802012"/>
            <a:ext cx="8534400" cy="3701065"/>
          </a:xfrm>
          <a:prstGeom prst="rect">
            <a:avLst/>
          </a:prstGeom>
        </p:spPr>
        <p:txBody>
          <a:bodyPr vert="horz" lIns="91440" tIns="45720" rIns="91440" bIns="45720" rtlCol="0">
            <a:noAutofit/>
          </a:bodyPr>
          <a:lstStyle/>
          <a:p>
            <a:pPr indent="-228600" defTabSz="914400">
              <a:lnSpc>
                <a:spcPct val="110000"/>
              </a:lnSpc>
              <a:spcBef>
                <a:spcPts val="700"/>
              </a:spcBef>
              <a:spcAft>
                <a:spcPts val="800"/>
              </a:spcAft>
              <a:buClr>
                <a:schemeClr val="tx2"/>
              </a:buClr>
            </a:pPr>
            <a:r>
              <a:rPr lang="en-US" sz="2800" b="1" dirty="0">
                <a:solidFill>
                  <a:schemeClr val="tx1">
                    <a:lumMod val="65000"/>
                    <a:lumOff val="35000"/>
                  </a:schemeClr>
                </a:solidFill>
                <a:effectLst/>
              </a:rPr>
              <a:t>We transform lives through;</a:t>
            </a:r>
            <a:endParaRPr lang="en-US" sz="2800" dirty="0">
              <a:solidFill>
                <a:schemeClr val="tx1">
                  <a:lumMod val="65000"/>
                  <a:lumOff val="35000"/>
                </a:schemeClr>
              </a:solidFill>
              <a:effectLst/>
            </a:endParaRPr>
          </a:p>
          <a:p>
            <a:pPr marL="342900" lvl="0" indent="-228600" defTabSz="914400">
              <a:lnSpc>
                <a:spcPct val="110000"/>
              </a:lnSpc>
              <a:spcBef>
                <a:spcPts val="700"/>
              </a:spcBef>
              <a:spcAft>
                <a:spcPts val="800"/>
              </a:spcAft>
              <a:buClr>
                <a:schemeClr val="tx2"/>
              </a:buClr>
              <a:buSzPts val="1000"/>
              <a:buFont typeface="Symbol" panose="05050102010706020507" pitchFamily="18" charset="2"/>
              <a:buChar char=""/>
              <a:tabLst>
                <a:tab pos="457200" algn="l"/>
              </a:tabLst>
            </a:pPr>
            <a:r>
              <a:rPr lang="en-US" sz="2800" b="1" dirty="0">
                <a:solidFill>
                  <a:schemeClr val="tx1">
                    <a:lumMod val="65000"/>
                    <a:lumOff val="35000"/>
                  </a:schemeClr>
                </a:solidFill>
                <a:effectLst/>
              </a:rPr>
              <a:t>Renew (72 Eastgate Street) - our main offices, drop in </a:t>
            </a:r>
            <a:r>
              <a:rPr lang="en-US" sz="2800" b="1" dirty="0" err="1">
                <a:solidFill>
                  <a:schemeClr val="tx1">
                    <a:lumMod val="65000"/>
                    <a:lumOff val="35000"/>
                  </a:schemeClr>
                </a:solidFill>
                <a:effectLst/>
              </a:rPr>
              <a:t>centre</a:t>
            </a:r>
            <a:r>
              <a:rPr lang="en-US" sz="2800" b="1" dirty="0">
                <a:solidFill>
                  <a:schemeClr val="tx1">
                    <a:lumMod val="65000"/>
                    <a:lumOff val="35000"/>
                  </a:schemeClr>
                </a:solidFill>
                <a:effectLst/>
              </a:rPr>
              <a:t>, Training Centre.  </a:t>
            </a:r>
            <a:endParaRPr lang="en-US" sz="2800" dirty="0">
              <a:solidFill>
                <a:schemeClr val="tx1">
                  <a:lumMod val="65000"/>
                  <a:lumOff val="35000"/>
                </a:schemeClr>
              </a:solidFill>
              <a:effectLst/>
            </a:endParaRPr>
          </a:p>
          <a:p>
            <a:pPr marL="342900" lvl="0" indent="-228600" defTabSz="914400">
              <a:lnSpc>
                <a:spcPct val="110000"/>
              </a:lnSpc>
              <a:spcBef>
                <a:spcPts val="700"/>
              </a:spcBef>
              <a:spcAft>
                <a:spcPts val="800"/>
              </a:spcAft>
              <a:buClr>
                <a:schemeClr val="tx2"/>
              </a:buClr>
              <a:buSzPts val="1000"/>
              <a:buFont typeface="Symbol" panose="05050102010706020507" pitchFamily="18" charset="2"/>
              <a:buChar char=""/>
              <a:tabLst>
                <a:tab pos="457200" algn="l"/>
              </a:tabLst>
            </a:pPr>
            <a:r>
              <a:rPr lang="en-US" sz="2800" b="1" dirty="0">
                <a:solidFill>
                  <a:schemeClr val="tx1">
                    <a:lumMod val="65000"/>
                    <a:lumOff val="35000"/>
                  </a:schemeClr>
                </a:solidFill>
                <a:effectLst/>
              </a:rPr>
              <a:t>Refuel – our monthly worship session for staff, volunteers, clients and anyone else.</a:t>
            </a:r>
            <a:endParaRPr lang="en-US" sz="2800" dirty="0">
              <a:solidFill>
                <a:schemeClr val="tx1">
                  <a:lumMod val="65000"/>
                  <a:lumOff val="35000"/>
                </a:schemeClr>
              </a:solidFill>
              <a:effectLst/>
            </a:endParaRPr>
          </a:p>
          <a:p>
            <a:pPr marL="342900" lvl="0" indent="-228600" defTabSz="914400">
              <a:lnSpc>
                <a:spcPct val="110000"/>
              </a:lnSpc>
              <a:spcBef>
                <a:spcPts val="700"/>
              </a:spcBef>
              <a:spcAft>
                <a:spcPts val="800"/>
              </a:spcAft>
              <a:buClr>
                <a:schemeClr val="tx2"/>
              </a:buClr>
              <a:buSzPts val="1000"/>
              <a:buFont typeface="Symbol" panose="05050102010706020507" pitchFamily="18" charset="2"/>
              <a:buChar char=""/>
              <a:tabLst>
                <a:tab pos="457200" algn="l"/>
              </a:tabLst>
            </a:pPr>
            <a:r>
              <a:rPr lang="en-US" sz="2800" b="1" dirty="0">
                <a:solidFill>
                  <a:schemeClr val="tx1">
                    <a:lumMod val="65000"/>
                    <a:lumOff val="35000"/>
                  </a:schemeClr>
                </a:solidFill>
                <a:effectLst/>
              </a:rPr>
              <a:t>We offer spiritual, practical and physical guidance and support through all of  our street teams and at </a:t>
            </a:r>
            <a:r>
              <a:rPr lang="en-US" sz="2800" b="1" dirty="0">
                <a:solidFill>
                  <a:schemeClr val="tx1">
                    <a:lumMod val="65000"/>
                    <a:lumOff val="35000"/>
                  </a:schemeClr>
                </a:solidFill>
              </a:rPr>
              <a:t>our </a:t>
            </a:r>
            <a:r>
              <a:rPr lang="en-US" sz="2800" b="1" dirty="0">
                <a:solidFill>
                  <a:schemeClr val="tx1">
                    <a:lumMod val="65000"/>
                    <a:lumOff val="35000"/>
                  </a:schemeClr>
                </a:solidFill>
                <a:effectLst/>
              </a:rPr>
              <a:t>lunch services.</a:t>
            </a:r>
            <a:endParaRPr lang="en-US" sz="2800" dirty="0">
              <a:solidFill>
                <a:schemeClr val="tx1">
                  <a:lumMod val="65000"/>
                  <a:lumOff val="35000"/>
                </a:schemeClr>
              </a:solidFill>
              <a:effectLst/>
            </a:endParaRPr>
          </a:p>
        </p:txBody>
      </p:sp>
    </p:spTree>
    <p:extLst>
      <p:ext uri="{BB962C8B-B14F-4D97-AF65-F5344CB8AC3E}">
        <p14:creationId xmlns:p14="http://schemas.microsoft.com/office/powerpoint/2010/main" val="2241396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FB94143-6E64-FF71-62E0-3633314A4223}"/>
              </a:ext>
            </a:extLst>
          </p:cNvPr>
          <p:cNvSpPr txBox="1"/>
          <p:nvPr/>
        </p:nvSpPr>
        <p:spPr>
          <a:xfrm>
            <a:off x="2866103" y="497212"/>
            <a:ext cx="9001432" cy="3701065"/>
          </a:xfrm>
          <a:prstGeom prst="rect">
            <a:avLst/>
          </a:prstGeom>
        </p:spPr>
        <p:txBody>
          <a:bodyPr vert="horz" lIns="91440" tIns="45720" rIns="91440" bIns="45720" rtlCol="0">
            <a:noAutofit/>
          </a:bodyPr>
          <a:lstStyle/>
          <a:p>
            <a:pPr indent="-228600" defTabSz="914400">
              <a:lnSpc>
                <a:spcPct val="110000"/>
              </a:lnSpc>
              <a:spcBef>
                <a:spcPts val="700"/>
              </a:spcBef>
              <a:spcAft>
                <a:spcPts val="800"/>
              </a:spcAft>
              <a:buClr>
                <a:schemeClr val="tx2"/>
              </a:buClr>
            </a:pPr>
            <a:r>
              <a:rPr lang="en-US" sz="2800" b="1" dirty="0">
                <a:solidFill>
                  <a:schemeClr val="tx1">
                    <a:lumMod val="65000"/>
                    <a:lumOff val="35000"/>
                  </a:schemeClr>
                </a:solidFill>
                <a:effectLst/>
              </a:rPr>
              <a:t>We enable people to grow through;</a:t>
            </a:r>
            <a:endParaRPr lang="en-US" sz="2800" dirty="0">
              <a:solidFill>
                <a:schemeClr val="tx1">
                  <a:lumMod val="65000"/>
                  <a:lumOff val="35000"/>
                </a:schemeClr>
              </a:solidFill>
              <a:effectLst/>
            </a:endParaRPr>
          </a:p>
          <a:p>
            <a:pPr marL="342900" lvl="0" indent="-228600" defTabSz="914400">
              <a:lnSpc>
                <a:spcPct val="110000"/>
              </a:lnSpc>
              <a:spcBef>
                <a:spcPts val="700"/>
              </a:spcBef>
              <a:spcAft>
                <a:spcPts val="800"/>
              </a:spcAft>
              <a:buClr>
                <a:schemeClr val="tx2"/>
              </a:buClr>
              <a:buSzPts val="1000"/>
              <a:buFont typeface="Symbol" panose="05050102010706020507" pitchFamily="18" charset="2"/>
              <a:buChar char=""/>
              <a:tabLst>
                <a:tab pos="457200" algn="l"/>
              </a:tabLst>
            </a:pPr>
            <a:r>
              <a:rPr lang="en-US" sz="2800" b="1" dirty="0">
                <a:solidFill>
                  <a:schemeClr val="tx1">
                    <a:lumMod val="65000"/>
                    <a:lumOff val="35000"/>
                  </a:schemeClr>
                </a:solidFill>
                <a:effectLst/>
              </a:rPr>
              <a:t>Our Revive Coffee House in the Eastgate Shopping Centre where we offer employment opportunities to people who have lived experience of homelessness or addictions;</a:t>
            </a:r>
            <a:endParaRPr lang="en-US" sz="2800" dirty="0">
              <a:solidFill>
                <a:schemeClr val="tx1">
                  <a:lumMod val="65000"/>
                  <a:lumOff val="35000"/>
                </a:schemeClr>
              </a:solidFill>
              <a:effectLst/>
            </a:endParaRPr>
          </a:p>
          <a:p>
            <a:pPr marL="342900" lvl="0" indent="-228600" defTabSz="914400">
              <a:lnSpc>
                <a:spcPct val="110000"/>
              </a:lnSpc>
              <a:spcBef>
                <a:spcPts val="700"/>
              </a:spcBef>
              <a:spcAft>
                <a:spcPts val="800"/>
              </a:spcAft>
              <a:buClr>
                <a:schemeClr val="tx2"/>
              </a:buClr>
              <a:buSzPts val="1000"/>
              <a:buFont typeface="Symbol" panose="05050102010706020507" pitchFamily="18" charset="2"/>
              <a:buChar char=""/>
              <a:tabLst>
                <a:tab pos="457200" algn="l"/>
              </a:tabLst>
            </a:pPr>
            <a:r>
              <a:rPr lang="en-US" sz="2800" b="1" dirty="0">
                <a:solidFill>
                  <a:schemeClr val="tx1">
                    <a:lumMod val="65000"/>
                    <a:lumOff val="35000"/>
                  </a:schemeClr>
                </a:solidFill>
                <a:effectLst/>
              </a:rPr>
              <a:t>We employ people and have many volunteers with lived experience who want to give something back.</a:t>
            </a:r>
            <a:endParaRPr lang="en-US" sz="2800" dirty="0">
              <a:solidFill>
                <a:schemeClr val="tx1">
                  <a:lumMod val="65000"/>
                  <a:lumOff val="35000"/>
                </a:schemeClr>
              </a:solidFill>
              <a:effectLst/>
            </a:endParaRPr>
          </a:p>
        </p:txBody>
      </p:sp>
    </p:spTree>
    <p:extLst>
      <p:ext uri="{BB962C8B-B14F-4D97-AF65-F5344CB8AC3E}">
        <p14:creationId xmlns:p14="http://schemas.microsoft.com/office/powerpoint/2010/main" val="3070129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36812" y="-1025726"/>
            <a:ext cx="2917551" cy="4701244"/>
          </a:xfrm>
        </p:spPr>
        <p:txBody>
          <a:bodyPr anchor="ctr">
            <a:normAutofit/>
          </a:bodyPr>
          <a:lstStyle/>
          <a:p>
            <a:r>
              <a:rPr lang="en-GB" sz="3600" dirty="0"/>
              <a:t>What you can do?</a:t>
            </a:r>
          </a:p>
        </p:txBody>
      </p:sp>
      <p:sp>
        <p:nvSpPr>
          <p:cNvPr id="3" name="Content Placeholder 2"/>
          <p:cNvSpPr>
            <a:spLocks noGrp="1"/>
          </p:cNvSpPr>
          <p:nvPr>
            <p:ph idx="1"/>
          </p:nvPr>
        </p:nvSpPr>
        <p:spPr>
          <a:xfrm>
            <a:off x="4793436" y="1404141"/>
            <a:ext cx="6262938" cy="5779622"/>
          </a:xfrm>
        </p:spPr>
        <p:txBody>
          <a:bodyPr anchor="ctr">
            <a:normAutofit fontScale="92500" lnSpcReduction="20000"/>
          </a:bodyPr>
          <a:lstStyle/>
          <a:p>
            <a:r>
              <a:rPr lang="en-GB" sz="2800" dirty="0">
                <a:cs typeface="Arial" panose="020B0604020202020204" pitchFamily="34" charset="0"/>
              </a:rPr>
              <a:t>Change the stigma – recognise human life and significance</a:t>
            </a:r>
          </a:p>
          <a:p>
            <a:r>
              <a:rPr lang="en-GB" sz="2800" dirty="0">
                <a:cs typeface="Arial" panose="020B0604020202020204" pitchFamily="34" charset="0"/>
              </a:rPr>
              <a:t>Give what you can</a:t>
            </a:r>
          </a:p>
          <a:p>
            <a:pPr lvl="2"/>
            <a:r>
              <a:rPr lang="en-GB" sz="2800" dirty="0">
                <a:cs typeface="Arial" panose="020B0604020202020204" pitchFamily="34" charset="0"/>
              </a:rPr>
              <a:t>Blankets</a:t>
            </a:r>
          </a:p>
          <a:p>
            <a:pPr lvl="2"/>
            <a:r>
              <a:rPr lang="en-GB" sz="2800" dirty="0">
                <a:cs typeface="Arial" panose="020B0604020202020204" pitchFamily="34" charset="0"/>
              </a:rPr>
              <a:t>Food</a:t>
            </a:r>
          </a:p>
          <a:p>
            <a:pPr lvl="2"/>
            <a:r>
              <a:rPr lang="en-GB" sz="2800" dirty="0">
                <a:cs typeface="Arial" panose="020B0604020202020204" pitchFamily="34" charset="0"/>
              </a:rPr>
              <a:t>Hot drinks</a:t>
            </a:r>
          </a:p>
          <a:p>
            <a:r>
              <a:rPr lang="en-GB" sz="2800" dirty="0">
                <a:cs typeface="Arial" panose="020B0604020202020204" pitchFamily="34" charset="0"/>
              </a:rPr>
              <a:t>Raise awareness/Fundraise</a:t>
            </a:r>
          </a:p>
          <a:p>
            <a:r>
              <a:rPr lang="en-GB" sz="2800" dirty="0">
                <a:cs typeface="Arial" panose="020B0604020202020204" pitchFamily="34" charset="0"/>
              </a:rPr>
              <a:t>Join in with GCM’s Big City Sleepout in October (or any time during the year)</a:t>
            </a:r>
          </a:p>
          <a:p>
            <a:r>
              <a:rPr lang="en-GB" sz="2800" dirty="0">
                <a:cs typeface="Arial" panose="020B0604020202020204" pitchFamily="34" charset="0"/>
              </a:rPr>
              <a:t>Donations </a:t>
            </a:r>
          </a:p>
          <a:p>
            <a:pPr lvl="2"/>
            <a:r>
              <a:rPr lang="en-GB" sz="2800" dirty="0">
                <a:cs typeface="Arial" panose="020B0604020202020204" pitchFamily="34" charset="0"/>
              </a:rPr>
              <a:t>Clothes/Toiletries</a:t>
            </a:r>
          </a:p>
          <a:p>
            <a:pPr lvl="2"/>
            <a:r>
              <a:rPr lang="en-GB" sz="2800" dirty="0">
                <a:cs typeface="Arial" panose="020B0604020202020204" pitchFamily="34" charset="0"/>
              </a:rPr>
              <a:t>Tea/coffee/cup-a-soup</a:t>
            </a:r>
          </a:p>
          <a:p>
            <a:pPr lvl="2"/>
            <a:endParaRPr lang="en-GB" sz="2800" dirty="0">
              <a:cs typeface="Arial" panose="020B0604020202020204" pitchFamily="34" charset="0"/>
            </a:endParaRPr>
          </a:p>
          <a:p>
            <a:pPr>
              <a:buFont typeface="Arial" panose="020B0604020202020204" pitchFamily="34" charset="0"/>
              <a:buChar char="•"/>
            </a:pP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C9B26D32-1AC2-4540-C299-7F1E9B753DB3}"/>
              </a:ext>
            </a:extLst>
          </p:cNvPr>
          <p:cNvSpPr txBox="1"/>
          <p:nvPr/>
        </p:nvSpPr>
        <p:spPr>
          <a:xfrm>
            <a:off x="1343542" y="79385"/>
            <a:ext cx="9790471" cy="461665"/>
          </a:xfrm>
          <a:prstGeom prst="rect">
            <a:avLst/>
          </a:prstGeom>
          <a:noFill/>
        </p:spPr>
        <p:txBody>
          <a:bodyPr wrap="square">
            <a:spAutoFit/>
          </a:bodyPr>
          <a:lstStyle/>
          <a:p>
            <a:r>
              <a:rPr lang="en-GB" sz="2400" b="1" dirty="0"/>
              <a:t>www.gloscitymission.org.uk/donating-clothes-food-and-other-items</a:t>
            </a:r>
          </a:p>
        </p:txBody>
      </p:sp>
    </p:spTree>
    <p:extLst>
      <p:ext uri="{BB962C8B-B14F-4D97-AF65-F5344CB8AC3E}">
        <p14:creationId xmlns:p14="http://schemas.microsoft.com/office/powerpoint/2010/main" val="215091838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0</TotalTime>
  <Words>878</Words>
  <Application>Microsoft Office PowerPoint</Application>
  <PresentationFormat>Widescreen</PresentationFormat>
  <Paragraphs>77</Paragraphs>
  <Slides>10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Palatino Linotype</vt:lpstr>
      <vt:lpstr>Symbol</vt:lpstr>
      <vt:lpstr>Gallery</vt:lpstr>
      <vt:lpstr>PowerPoint Presentation</vt:lpstr>
      <vt:lpstr>Causes of homelessness</vt:lpstr>
      <vt:lpstr>Causes of homelessness</vt:lpstr>
      <vt:lpstr>Issues affecting homeless people</vt:lpstr>
      <vt:lpstr>PowerPoint Presentation</vt:lpstr>
      <vt:lpstr>PowerPoint Presentation</vt:lpstr>
      <vt:lpstr>PowerPoint Presentation</vt:lpstr>
      <vt:lpstr>PowerPoint Presentation</vt:lpstr>
      <vt:lpstr>What you can do?</vt:lpstr>
      <vt:lpstr>Find out more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Rethinking homelessness</dc:title>
  <dc:creator>kevin howie</dc:creator>
  <cp:lastModifiedBy>Kevin Howie</cp:lastModifiedBy>
  <cp:revision>11</cp:revision>
  <cp:lastPrinted>2022-11-01T12:43:59Z</cp:lastPrinted>
  <dcterms:created xsi:type="dcterms:W3CDTF">2019-03-19T19:38:34Z</dcterms:created>
  <dcterms:modified xsi:type="dcterms:W3CDTF">2023-09-29T10:20:31Z</dcterms:modified>
</cp:coreProperties>
</file>